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ontserrat SemiBold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Montserrat"/>
      <p:regular r:id="rId31"/>
      <p:bold r:id="rId32"/>
      <p:italic r:id="rId33"/>
      <p:boldItalic r:id="rId34"/>
    </p:embeddedFont>
    <p:embeddedFont>
      <p:font typeface="Montserrat Light"/>
      <p:regular r:id="rId35"/>
      <p:bold r:id="rId36"/>
      <p:italic r:id="rId37"/>
      <p:boldItalic r:id="rId38"/>
    </p:embeddedFont>
    <p:embeddedFont>
      <p:font typeface="Montserrat ExtraBold"/>
      <p:bold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MontserratSemiBold-bold.fntdata"/><Relationship Id="rId23" Type="http://schemas.openxmlformats.org/officeDocument/2006/relationships/font" Target="fonts/Montserrat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ontserratSemiBold-boldItalic.fntdata"/><Relationship Id="rId25" Type="http://schemas.openxmlformats.org/officeDocument/2006/relationships/font" Target="fonts/MontserratSemiBold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MontserratLight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italic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bold.fntdata"/><Relationship Id="rId17" Type="http://schemas.openxmlformats.org/officeDocument/2006/relationships/slide" Target="slides/slide11.xml"/><Relationship Id="rId39" Type="http://schemas.openxmlformats.org/officeDocument/2006/relationships/font" Target="fonts/MontserratExtraBold-bold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c4a450523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2c4a450523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c4d45d17a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c4d45d17a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4d45d17ab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c4d45d17a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c4d45d17a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c4d45d17a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21290821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2129082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c21290821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c21290821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c21290821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c21290821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4869d65a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4869d65a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3e70c20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3e70c20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отсылка к курсу на разные типы аудитории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c4869d65a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c4869d65a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c4869d65a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c4869d65a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4869d65af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4869d65a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c4869d65a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c4869d65a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c4869d65af_0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c4869d65af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4a450523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c4a450523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0202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5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Relationship Id="rId5" Type="http://schemas.openxmlformats.org/officeDocument/2006/relationships/image" Target="../media/image5.png"/><Relationship Id="rId6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hyperlink" Target="https://spark.ru/" TargetMode="External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9" Type="http://schemas.openxmlformats.org/officeDocument/2006/relationships/hyperlink" Target="https://dzen.ru/" TargetMode="External"/><Relationship Id="rId5" Type="http://schemas.openxmlformats.org/officeDocument/2006/relationships/hyperlink" Target="https://habr.com/ru/articles/" TargetMode="External"/><Relationship Id="rId6" Type="http://schemas.openxmlformats.org/officeDocument/2006/relationships/image" Target="../media/image4.png"/><Relationship Id="rId7" Type="http://schemas.openxmlformats.org/officeDocument/2006/relationships/hyperlink" Target="https://vc.ru/" TargetMode="External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23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11.png"/><Relationship Id="rId8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9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2.png"/><Relationship Id="rId5" Type="http://schemas.openxmlformats.org/officeDocument/2006/relationships/image" Target="../media/image11.png"/><Relationship Id="rId6" Type="http://schemas.openxmlformats.org/officeDocument/2006/relationships/image" Target="../media/image4.png"/><Relationship Id="rId7" Type="http://schemas.openxmlformats.org/officeDocument/2006/relationships/image" Target="../media/image21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Relationship Id="rId9" Type="http://schemas.openxmlformats.org/officeDocument/2006/relationships/image" Target="../media/image30.png"/><Relationship Id="rId5" Type="http://schemas.openxmlformats.org/officeDocument/2006/relationships/image" Target="../media/image5.png"/><Relationship Id="rId6" Type="http://schemas.openxmlformats.org/officeDocument/2006/relationships/hyperlink" Target="https://dzen.ru/a/ZGi8qSm__R01I5sy" TargetMode="External"/><Relationship Id="rId7" Type="http://schemas.openxmlformats.org/officeDocument/2006/relationships/hyperlink" Target="https://dzen.ru/a/ZGi8qSm__R01I5sy" TargetMode="External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4.png"/><Relationship Id="rId6" Type="http://schemas.openxmlformats.org/officeDocument/2006/relationships/image" Target="../media/image21.png"/><Relationship Id="rId7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24.png"/><Relationship Id="rId5" Type="http://schemas.openxmlformats.org/officeDocument/2006/relationships/image" Target="../media/image17.png"/><Relationship Id="rId6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2275"/>
            <a:ext cx="1350050" cy="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862800" y="88834"/>
            <a:ext cx="5228150" cy="17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 rot="-10799972">
            <a:off x="1712100" y="875403"/>
            <a:ext cx="7431900" cy="1697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ctrTitle"/>
          </p:nvPr>
        </p:nvSpPr>
        <p:spPr>
          <a:xfrm>
            <a:off x="360000" y="1139400"/>
            <a:ext cx="8784000" cy="1169700"/>
          </a:xfrm>
          <a:prstGeom prst="rect">
            <a:avLst/>
          </a:prstGeom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СОЗДАНИЕ И РАЗМЕЩЕНИЕ КОНТЕНТА</a:t>
            </a:r>
            <a:endParaRPr sz="32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360000" y="2718450"/>
            <a:ext cx="8429700" cy="527400"/>
          </a:xfrm>
          <a:prstGeom prst="rect">
            <a:avLst/>
          </a:prstGeom>
        </p:spPr>
        <p:txBody>
          <a:bodyPr anchorCtr="0" anchor="t" bIns="91425" lIns="162000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В SEO ДЛЯ ИНФОБИЗНЕСА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 rot="-760">
            <a:off x="2009550" y="3319825"/>
            <a:ext cx="27150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продающий текст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4790752" y="3319657"/>
            <a:ext cx="19887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AIDA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6" name="Google Shape;106;p2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64399">
            <a:off x="1276931" y="2237543"/>
            <a:ext cx="575895" cy="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5"/>
          <p:cNvSpPr txBox="1"/>
          <p:nvPr/>
        </p:nvSpPr>
        <p:spPr>
          <a:xfrm rot="-148636">
            <a:off x="2078471" y="4022915"/>
            <a:ext cx="5163926" cy="41559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поиск и подбор копирайтера</a:t>
            </a:r>
            <a:endParaRPr sz="15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6845650" y="3319650"/>
            <a:ext cx="17529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связки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4"/>
          <p:cNvSpPr txBox="1"/>
          <p:nvPr>
            <p:ph idx="4294967295" type="ctrTitle"/>
          </p:nvPr>
        </p:nvSpPr>
        <p:spPr>
          <a:xfrm rot="-211">
            <a:off x="311700" y="710094"/>
            <a:ext cx="4881000" cy="1044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ВЫБРАТЬ ПОДХОДЯЩЕГО КОПИРАЙТЕРА</a:t>
            </a:r>
            <a:endParaRPr sz="24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0" name="Google Shape;230;p34"/>
          <p:cNvSpPr txBox="1"/>
          <p:nvPr>
            <p:ph idx="4294967295" type="ctrTitle"/>
          </p:nvPr>
        </p:nvSpPr>
        <p:spPr>
          <a:xfrm>
            <a:off x="311700" y="0"/>
            <a:ext cx="5244300" cy="1044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55050" y="1754525"/>
            <a:ext cx="565775" cy="29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34"/>
          <p:cNvSpPr txBox="1"/>
          <p:nvPr/>
        </p:nvSpPr>
        <p:spPr>
          <a:xfrm>
            <a:off x="228825" y="1855875"/>
            <a:ext cx="524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что обратить внимание при выборе:</a:t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>
            <a:off x="311700" y="2413475"/>
            <a:ext cx="25161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Рейтинг внутри площадки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3039900" y="2413475"/>
            <a:ext cx="23418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Отзывы других заказчиков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34"/>
          <p:cNvSpPr txBox="1"/>
          <p:nvPr/>
        </p:nvSpPr>
        <p:spPr>
          <a:xfrm>
            <a:off x="5579103" y="2413475"/>
            <a:ext cx="23418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Белые и черные списки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34"/>
          <p:cNvSpPr txBox="1"/>
          <p:nvPr/>
        </p:nvSpPr>
        <p:spPr>
          <a:xfrm>
            <a:off x="311700" y="3415950"/>
            <a:ext cx="25161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Уровень грамотности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приемлемый показатель 80-90% на бирж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е </a:t>
            </a:r>
            <a:r>
              <a:rPr i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eTXT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34"/>
          <p:cNvSpPr txBox="1"/>
          <p:nvPr/>
        </p:nvSpPr>
        <p:spPr>
          <a:xfrm>
            <a:off x="3039900" y="3415950"/>
            <a:ext cx="23418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Квалификация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5579103" y="3415950"/>
            <a:ext cx="23418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Портфолио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5"/>
          <p:cNvSpPr txBox="1"/>
          <p:nvPr>
            <p:ph idx="4294967295" type="ctrTitle"/>
          </p:nvPr>
        </p:nvSpPr>
        <p:spPr>
          <a:xfrm>
            <a:off x="311700" y="0"/>
            <a:ext cx="5244300" cy="1044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04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44" name="Google Shape;244;p35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55050" y="1754525"/>
            <a:ext cx="565775" cy="29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5"/>
          <p:cNvSpPr txBox="1"/>
          <p:nvPr/>
        </p:nvSpPr>
        <p:spPr>
          <a:xfrm>
            <a:off x="228825" y="871625"/>
            <a:ext cx="52443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что обращают внимание опытные заказчики при выборе автора</a:t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46" name="Google Shape;246;p35"/>
          <p:cNvSpPr/>
          <p:nvPr/>
        </p:nvSpPr>
        <p:spPr>
          <a:xfrm>
            <a:off x="2141038" y="2837413"/>
            <a:ext cx="4857900" cy="35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5"/>
          <p:cNvSpPr/>
          <p:nvPr/>
        </p:nvSpPr>
        <p:spPr>
          <a:xfrm>
            <a:off x="2141038" y="3356013"/>
            <a:ext cx="4857900" cy="35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35"/>
          <p:cNvSpPr/>
          <p:nvPr/>
        </p:nvSpPr>
        <p:spPr>
          <a:xfrm>
            <a:off x="2141038" y="2318813"/>
            <a:ext cx="4857900" cy="35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35"/>
          <p:cNvSpPr/>
          <p:nvPr/>
        </p:nvSpPr>
        <p:spPr>
          <a:xfrm>
            <a:off x="2141038" y="3874613"/>
            <a:ext cx="4857900" cy="3597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0" name="Google Shape;250;p35"/>
          <p:cNvPicPr preferRelativeResize="0"/>
          <p:nvPr/>
        </p:nvPicPr>
        <p:blipFill rotWithShape="1">
          <a:blip r:embed="rId4">
            <a:alphaModFix/>
          </a:blip>
          <a:srcRect b="20140" l="0" r="48625" t="0"/>
          <a:stretch/>
        </p:blipFill>
        <p:spPr>
          <a:xfrm rot="15">
            <a:off x="2145062" y="2314335"/>
            <a:ext cx="4542275" cy="35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5"/>
          <p:cNvPicPr preferRelativeResize="0"/>
          <p:nvPr/>
        </p:nvPicPr>
        <p:blipFill rotWithShape="1">
          <a:blip r:embed="rId4">
            <a:alphaModFix/>
          </a:blip>
          <a:srcRect b="20140" l="0" r="45054" t="0"/>
          <a:stretch/>
        </p:blipFill>
        <p:spPr>
          <a:xfrm rot="14">
            <a:off x="2145062" y="1850010"/>
            <a:ext cx="4857902" cy="359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5"/>
          <p:cNvPicPr preferRelativeResize="0"/>
          <p:nvPr/>
        </p:nvPicPr>
        <p:blipFill rotWithShape="1">
          <a:blip r:embed="rId4">
            <a:alphaModFix/>
          </a:blip>
          <a:srcRect b="20140" l="0" r="48625" t="0"/>
          <a:stretch/>
        </p:blipFill>
        <p:spPr>
          <a:xfrm rot="17">
            <a:off x="2145062" y="2835185"/>
            <a:ext cx="4224773" cy="359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5"/>
          <p:cNvPicPr preferRelativeResize="0"/>
          <p:nvPr/>
        </p:nvPicPr>
        <p:blipFill rotWithShape="1">
          <a:blip r:embed="rId4">
            <a:alphaModFix/>
          </a:blip>
          <a:srcRect b="20140" l="0" r="48625" t="0"/>
          <a:stretch/>
        </p:blipFill>
        <p:spPr>
          <a:xfrm rot="18">
            <a:off x="2145062" y="3356033"/>
            <a:ext cx="2909425" cy="359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5"/>
          <p:cNvPicPr preferRelativeResize="0"/>
          <p:nvPr/>
        </p:nvPicPr>
        <p:blipFill rotWithShape="1">
          <a:blip r:embed="rId4">
            <a:alphaModFix/>
          </a:blip>
          <a:srcRect b="20140" l="0" r="48625" t="0"/>
          <a:stretch/>
        </p:blipFill>
        <p:spPr>
          <a:xfrm rot="14">
            <a:off x="2145062" y="3874628"/>
            <a:ext cx="1261450" cy="359693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5"/>
          <p:cNvSpPr txBox="1"/>
          <p:nvPr/>
        </p:nvSpPr>
        <p:spPr>
          <a:xfrm>
            <a:off x="2278213" y="1829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Рейтинг – 150</a:t>
            </a:r>
            <a:endParaRPr/>
          </a:p>
        </p:txBody>
      </p:sp>
      <p:sp>
        <p:nvSpPr>
          <p:cNvPr id="256" name="Google Shape;256;p35"/>
          <p:cNvSpPr txBox="1"/>
          <p:nvPr/>
        </p:nvSpPr>
        <p:spPr>
          <a:xfrm>
            <a:off x="2278213" y="227748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Отзывы</a:t>
            </a: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– 140</a:t>
            </a:r>
            <a:endParaRPr/>
          </a:p>
        </p:txBody>
      </p:sp>
      <p:sp>
        <p:nvSpPr>
          <p:cNvPr id="257" name="Google Shape;257;p35"/>
          <p:cNvSpPr txBox="1"/>
          <p:nvPr/>
        </p:nvSpPr>
        <p:spPr>
          <a:xfrm>
            <a:off x="2278213" y="2814925"/>
            <a:ext cx="39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Опыт работы в конкретной теме – 130</a:t>
            </a:r>
            <a:endParaRPr/>
          </a:p>
        </p:txBody>
      </p:sp>
      <p:sp>
        <p:nvSpPr>
          <p:cNvPr id="258" name="Google Shape;258;p35"/>
          <p:cNvSpPr txBox="1"/>
          <p:nvPr/>
        </p:nvSpPr>
        <p:spPr>
          <a:xfrm>
            <a:off x="2275788" y="3334650"/>
            <a:ext cx="45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Привлекательность текста в заявке</a:t>
            </a: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– 90</a:t>
            </a:r>
            <a:endParaRPr/>
          </a:p>
        </p:txBody>
      </p:sp>
      <p:sp>
        <p:nvSpPr>
          <p:cNvPr id="259" name="Google Shape;259;p35"/>
          <p:cNvSpPr txBox="1"/>
          <p:nvPr/>
        </p:nvSpPr>
        <p:spPr>
          <a:xfrm>
            <a:off x="2275788" y="3854375"/>
            <a:ext cx="454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Портфолио, тест на грамотность</a:t>
            </a:r>
            <a:r>
              <a:rPr lang="ru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– 40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2250" y="1508525"/>
            <a:ext cx="3994350" cy="303419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265" name="Google Shape;2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425" y="1540075"/>
            <a:ext cx="3861226" cy="303419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 b="23177" l="0" r="44515" t="0"/>
          <a:stretch/>
        </p:blipFill>
        <p:spPr>
          <a:xfrm>
            <a:off x="4752250" y="1508522"/>
            <a:ext cx="3569552" cy="30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 rotWithShape="1">
          <a:blip r:embed="rId3">
            <a:alphaModFix/>
          </a:blip>
          <a:srcRect b="23177" l="72360" r="784" t="0"/>
          <a:stretch/>
        </p:blipFill>
        <p:spPr>
          <a:xfrm>
            <a:off x="7018900" y="1508525"/>
            <a:ext cx="1727701" cy="30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6"/>
          <p:cNvPicPr preferRelativeResize="0"/>
          <p:nvPr/>
        </p:nvPicPr>
        <p:blipFill rotWithShape="1">
          <a:blip r:embed="rId3">
            <a:alphaModFix/>
          </a:blip>
          <a:srcRect b="23177" l="0" r="44515" t="0"/>
          <a:stretch/>
        </p:blipFill>
        <p:spPr>
          <a:xfrm>
            <a:off x="399425" y="1540072"/>
            <a:ext cx="3569552" cy="30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23177" l="75402" r="783" t="0"/>
          <a:stretch/>
        </p:blipFill>
        <p:spPr>
          <a:xfrm>
            <a:off x="2728600" y="1540075"/>
            <a:ext cx="1532048" cy="3034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 rotWithShape="1">
          <a:blip r:embed="rId4">
            <a:alphaModFix/>
          </a:blip>
          <a:srcRect b="20375" l="8942" r="4153" t="0"/>
          <a:stretch/>
        </p:blipFill>
        <p:spPr>
          <a:xfrm>
            <a:off x="4752250" y="2101050"/>
            <a:ext cx="3994351" cy="244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6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ПРИСМОТРИТЕСЬ К ОБЩЕНИЮ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73" name="Google Shape;273;p36"/>
          <p:cNvPicPr preferRelativeResize="0"/>
          <p:nvPr/>
        </p:nvPicPr>
        <p:blipFill rotWithShape="1">
          <a:blip r:embed="rId6">
            <a:alphaModFix/>
          </a:blip>
          <a:srcRect b="28129" l="7467" r="16723" t="0"/>
          <a:stretch/>
        </p:blipFill>
        <p:spPr>
          <a:xfrm>
            <a:off x="399425" y="2132600"/>
            <a:ext cx="3861225" cy="2441674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/>
          <p:nvPr/>
        </p:nvSpPr>
        <p:spPr>
          <a:xfrm>
            <a:off x="553050" y="2428800"/>
            <a:ext cx="2109900" cy="885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6"/>
          <p:cNvSpPr txBox="1"/>
          <p:nvPr/>
        </p:nvSpPr>
        <p:spPr>
          <a:xfrm>
            <a:off x="673272" y="2461200"/>
            <a:ext cx="21843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Здравствуйте! </a:t>
            </a:r>
            <a:endParaRPr sz="1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Выполню любую работу качественно и в срок.</a:t>
            </a:r>
            <a:endParaRPr sz="1000"/>
          </a:p>
        </p:txBody>
      </p:sp>
      <p:sp>
        <p:nvSpPr>
          <p:cNvPr id="276" name="Google Shape;276;p36"/>
          <p:cNvSpPr/>
          <p:nvPr/>
        </p:nvSpPr>
        <p:spPr>
          <a:xfrm>
            <a:off x="6442075" y="2370825"/>
            <a:ext cx="2244300" cy="143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200025" rotWithShape="0" algn="bl" dir="5400000" dist="19050">
              <a:srgbClr val="000000">
                <a:alpha val="2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6"/>
          <p:cNvSpPr txBox="1"/>
          <p:nvPr/>
        </p:nvSpPr>
        <p:spPr>
          <a:xfrm>
            <a:off x="6502075" y="2371675"/>
            <a:ext cx="2109900" cy="13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Здравствуйте! </a:t>
            </a:r>
            <a:endParaRPr sz="10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Сотрудничал</a:t>
            </a: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с маркетинговым </a:t>
            </a: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агентством</a:t>
            </a:r>
            <a:r>
              <a:rPr lang="ru" sz="10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Писал тексты по настройке рекламы в вк, Facebook. Выполню задачу в срок.</a:t>
            </a:r>
            <a:endParaRPr sz="1000"/>
          </a:p>
        </p:txBody>
      </p:sp>
      <p:grpSp>
        <p:nvGrpSpPr>
          <p:cNvPr id="278" name="Google Shape;278;p36"/>
          <p:cNvGrpSpPr/>
          <p:nvPr/>
        </p:nvGrpSpPr>
        <p:grpSpPr>
          <a:xfrm rot="156809">
            <a:off x="1483998" y="1048293"/>
            <a:ext cx="1692068" cy="818394"/>
            <a:chOff x="938700" y="1986444"/>
            <a:chExt cx="1692000" cy="818361"/>
          </a:xfrm>
        </p:grpSpPr>
        <p:sp>
          <p:nvSpPr>
            <p:cNvPr id="279" name="Google Shape;279;p36"/>
            <p:cNvSpPr txBox="1"/>
            <p:nvPr/>
          </p:nvSpPr>
          <p:spPr>
            <a:xfrm rot="-236093">
              <a:off x="951887" y="2308232"/>
              <a:ext cx="1665626" cy="439945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 sz="1200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Копирайтер А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280" name="Google Shape;280;p36"/>
            <p:cNvSpPr/>
            <p:nvPr/>
          </p:nvSpPr>
          <p:spPr>
            <a:xfrm rot="-234825">
              <a:off x="1508955" y="2001773"/>
              <a:ext cx="470297" cy="612841"/>
            </a:xfrm>
            <a:prstGeom prst="mathMinus">
              <a:avLst>
                <a:gd fmla="val 23520" name="adj1"/>
              </a:avLst>
            </a:prstGeom>
            <a:solidFill>
              <a:srgbClr val="FE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281" name="Google Shape;281;p36"/>
          <p:cNvSpPr txBox="1"/>
          <p:nvPr/>
        </p:nvSpPr>
        <p:spPr>
          <a:xfrm>
            <a:off x="5885575" y="1421438"/>
            <a:ext cx="1727700" cy="470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Копирайтер Б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82" name="Google Shape;282;p36"/>
          <p:cNvSpPr/>
          <p:nvPr/>
        </p:nvSpPr>
        <p:spPr>
          <a:xfrm rot="5400000">
            <a:off x="6514216" y="1139422"/>
            <a:ext cx="470400" cy="470400"/>
          </a:xfrm>
          <a:prstGeom prst="mathPlus">
            <a:avLst>
              <a:gd fmla="val 23520" name="adj1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7"/>
          <p:cNvPicPr preferRelativeResize="0"/>
          <p:nvPr/>
        </p:nvPicPr>
        <p:blipFill rotWithShape="1">
          <a:blip r:embed="rId3">
            <a:alphaModFix amt="50000"/>
          </a:blip>
          <a:srcRect b="0" l="709" r="709" t="0"/>
          <a:stretch/>
        </p:blipFill>
        <p:spPr>
          <a:xfrm>
            <a:off x="2849075" y="324767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4">
            <a:alphaModFix amt="51000"/>
          </a:blip>
          <a:srcRect b="0" l="475" r="475" t="0"/>
          <a:stretch/>
        </p:blipFill>
        <p:spPr>
          <a:xfrm>
            <a:off x="311729" y="324892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7">
            <a:hlinkClick r:id="rId5"/>
          </p:cNvPr>
          <p:cNvSpPr txBox="1"/>
          <p:nvPr/>
        </p:nvSpPr>
        <p:spPr>
          <a:xfrm>
            <a:off x="311725" y="3485475"/>
            <a:ext cx="21330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Habr</a:t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1712" y="18341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7">
            <a:hlinkClick r:id="rId7"/>
          </p:cNvPr>
          <p:cNvSpPr txBox="1"/>
          <p:nvPr/>
        </p:nvSpPr>
        <p:spPr>
          <a:xfrm>
            <a:off x="311725" y="2093725"/>
            <a:ext cx="21330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8E8E8"/>
                </a:solidFill>
                <a:highlight>
                  <a:srgbClr val="1F1F1F"/>
                </a:highlight>
              </a:rPr>
              <a:t>vc.ru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2" name="Google Shape;292;p37"/>
          <p:cNvPicPr preferRelativeResize="0"/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2849071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7">
            <a:hlinkClick r:id="rId9"/>
          </p:cNvPr>
          <p:cNvSpPr txBox="1"/>
          <p:nvPr/>
        </p:nvSpPr>
        <p:spPr>
          <a:xfrm>
            <a:off x="2849038" y="2093725"/>
            <a:ext cx="24003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Дзен</a:t>
            </a:r>
            <a:endParaRPr sz="16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4" name="Google Shape;294;p37"/>
          <p:cNvSpPr txBox="1"/>
          <p:nvPr/>
        </p:nvSpPr>
        <p:spPr>
          <a:xfrm>
            <a:off x="2848975" y="3491675"/>
            <a:ext cx="24003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highlight>
                  <a:srgbClr val="1F1F1F"/>
                </a:highlight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Spark.ru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ГДЕ РАЗМЕСТИТЬ СТАТЬЮ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96" name="Google Shape;296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50601">
            <a:off x="-101726" y="724861"/>
            <a:ext cx="9470001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7"/>
          <p:cNvSpPr txBox="1"/>
          <p:nvPr/>
        </p:nvSpPr>
        <p:spPr>
          <a:xfrm rot="-130431">
            <a:off x="-430935" y="678286"/>
            <a:ext cx="8478402" cy="5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БЕСПЛАТНЫЕ ПЛОЩАДКИ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 rot="-10799976">
            <a:off x="4318000" y="2319513"/>
            <a:ext cx="3609175" cy="116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 rotWithShape="1">
          <a:blip r:embed="rId12">
            <a:alphaModFix/>
          </a:blip>
          <a:srcRect b="0" l="17265" r="13587" t="3670"/>
          <a:stretch/>
        </p:blipFill>
        <p:spPr>
          <a:xfrm flipH="1">
            <a:off x="5249276" y="1563336"/>
            <a:ext cx="4614374" cy="3619564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7"/>
          <p:cNvSpPr txBox="1"/>
          <p:nvPr/>
        </p:nvSpPr>
        <p:spPr>
          <a:xfrm>
            <a:off x="3772700" y="2565756"/>
            <a:ext cx="371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 ExtraBold"/>
                <a:ea typeface="Montserrat ExtraBold"/>
                <a:cs typeface="Montserrat ExtraBold"/>
                <a:sym typeface="Montserrat ExtraBold"/>
              </a:rPr>
              <a:t>а вот и первые просмотры</a:t>
            </a:r>
            <a:endParaRPr>
              <a:solidFill>
                <a:srgbClr val="000000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8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8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8"/>
          <p:cNvSpPr txBox="1"/>
          <p:nvPr>
            <p:ph idx="4294967295" type="ctrTitle"/>
          </p:nvPr>
        </p:nvSpPr>
        <p:spPr>
          <a:xfrm>
            <a:off x="311700" y="0"/>
            <a:ext cx="6781200" cy="920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ДОМАШНЕЕ ЗАДАНИЕ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308" name="Google Shape;308;p38"/>
          <p:cNvGrpSpPr/>
          <p:nvPr/>
        </p:nvGrpSpPr>
        <p:grpSpPr>
          <a:xfrm>
            <a:off x="607300" y="948838"/>
            <a:ext cx="6119750" cy="400200"/>
            <a:chOff x="607300" y="948838"/>
            <a:chExt cx="6119750" cy="400200"/>
          </a:xfrm>
        </p:grpSpPr>
        <p:pic>
          <p:nvPicPr>
            <p:cNvPr id="309" name="Google Shape;309;p38"/>
            <p:cNvPicPr preferRelativeResize="0"/>
            <p:nvPr/>
          </p:nvPicPr>
          <p:blipFill rotWithShape="1">
            <a:blip r:embed="rId5">
              <a:alphaModFix amt="50000"/>
            </a:blip>
            <a:srcRect b="-3263" l="0" r="0" t="0"/>
            <a:stretch/>
          </p:blipFill>
          <p:spPr>
            <a:xfrm>
              <a:off x="607300" y="948838"/>
              <a:ext cx="521350" cy="36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8"/>
            <p:cNvSpPr txBox="1"/>
            <p:nvPr/>
          </p:nvSpPr>
          <p:spPr>
            <a:xfrm>
              <a:off x="1117950" y="948838"/>
              <a:ext cx="5609100" cy="4002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Написать статью по ТЗ или передать задачу копирайтеру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311" name="Google Shape;311;p38"/>
          <p:cNvGrpSpPr/>
          <p:nvPr/>
        </p:nvGrpSpPr>
        <p:grpSpPr>
          <a:xfrm>
            <a:off x="637092" y="2245100"/>
            <a:ext cx="6089908" cy="1030800"/>
            <a:chOff x="637092" y="2818700"/>
            <a:chExt cx="6089908" cy="1030800"/>
          </a:xfrm>
        </p:grpSpPr>
        <p:pic>
          <p:nvPicPr>
            <p:cNvPr id="312" name="Google Shape;312;p38"/>
            <p:cNvPicPr preferRelativeResize="0"/>
            <p:nvPr/>
          </p:nvPicPr>
          <p:blipFill rotWithShape="1">
            <a:blip r:embed="rId6">
              <a:alphaModFix amt="51000"/>
            </a:blip>
            <a:srcRect b="0" l="475" r="475" t="0"/>
            <a:stretch/>
          </p:blipFill>
          <p:spPr>
            <a:xfrm>
              <a:off x="637092" y="2818724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3" name="Google Shape;313;p38"/>
            <p:cNvSpPr txBox="1"/>
            <p:nvPr/>
          </p:nvSpPr>
          <p:spPr>
            <a:xfrm>
              <a:off x="1113400" y="2818700"/>
              <a:ext cx="5613600" cy="10308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Отправить до публикации написанную статью 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и выбранную площадку для размещения куратору 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на проверку 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314" name="Google Shape;314;p3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5" name="Google Shape;315;p38"/>
          <p:cNvGrpSpPr/>
          <p:nvPr/>
        </p:nvGrpSpPr>
        <p:grpSpPr>
          <a:xfrm>
            <a:off x="595657" y="1596975"/>
            <a:ext cx="6131343" cy="400200"/>
            <a:chOff x="595657" y="1966638"/>
            <a:chExt cx="6131343" cy="400200"/>
          </a:xfrm>
        </p:grpSpPr>
        <p:pic>
          <p:nvPicPr>
            <p:cNvPr id="316" name="Google Shape;316;p38"/>
            <p:cNvPicPr preferRelativeResize="0"/>
            <p:nvPr/>
          </p:nvPicPr>
          <p:blipFill>
            <a:blip r:embed="rId7">
              <a:alphaModFix amt="51000"/>
            </a:blip>
            <a:stretch>
              <a:fillRect/>
            </a:stretch>
          </p:blipFill>
          <p:spPr>
            <a:xfrm>
              <a:off x="595657" y="1966645"/>
              <a:ext cx="544646" cy="312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7" name="Google Shape;317;p38"/>
            <p:cNvSpPr txBox="1"/>
            <p:nvPr/>
          </p:nvSpPr>
          <p:spPr>
            <a:xfrm>
              <a:off x="1113400" y="1966638"/>
              <a:ext cx="5613600" cy="4002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Выбрать площадку для размещения вашей статьи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318" name="Google Shape;318;p38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9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9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9"/>
          <p:cNvSpPr txBox="1"/>
          <p:nvPr>
            <p:ph idx="4294967295" type="ctrTitle"/>
          </p:nvPr>
        </p:nvSpPr>
        <p:spPr>
          <a:xfrm>
            <a:off x="311700" y="0"/>
            <a:ext cx="6781200" cy="920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СЛЕДУЮЩЕМ УРОКЕ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26" name="Google Shape;326;p3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9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39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669025" y="1260437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 txBox="1"/>
          <p:nvPr/>
        </p:nvSpPr>
        <p:spPr>
          <a:xfrm>
            <a:off x="1145850" y="1260413"/>
            <a:ext cx="5609100" cy="5040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Как продвигать контент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30" name="Google Shape;330;p39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645732" y="1966645"/>
            <a:ext cx="544646" cy="312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/>
          <p:cNvPicPr preferRelativeResize="0"/>
          <p:nvPr/>
        </p:nvPicPr>
        <p:blipFill rotWithShape="1">
          <a:blip r:embed="rId7">
            <a:alphaModFix amt="51000"/>
          </a:blip>
          <a:srcRect b="0" l="475" r="475" t="0"/>
          <a:stretch/>
        </p:blipFill>
        <p:spPr>
          <a:xfrm>
            <a:off x="657342" y="26320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9"/>
          <p:cNvSpPr txBox="1"/>
          <p:nvPr/>
        </p:nvSpPr>
        <p:spPr>
          <a:xfrm>
            <a:off x="1133650" y="2632075"/>
            <a:ext cx="5613600" cy="4632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Какие ошибки чаще всего совершают новички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3" name="Google Shape;333;p39"/>
          <p:cNvSpPr txBox="1"/>
          <p:nvPr/>
        </p:nvSpPr>
        <p:spPr>
          <a:xfrm>
            <a:off x="1133650" y="1966650"/>
            <a:ext cx="5613600" cy="4632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Как монетизировать трафик, полученный из органики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34" name="Google Shape;334;p39"/>
          <p:cNvPicPr preferRelativeResize="0"/>
          <p:nvPr/>
        </p:nvPicPr>
        <p:blipFill rotWithShape="1">
          <a:blip r:embed="rId8">
            <a:alphaModFix amt="50000"/>
          </a:blip>
          <a:srcRect b="0" l="709" r="709" t="0"/>
          <a:stretch/>
        </p:blipFill>
        <p:spPr>
          <a:xfrm>
            <a:off x="657350" y="3297512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39"/>
          <p:cNvSpPr txBox="1"/>
          <p:nvPr/>
        </p:nvSpPr>
        <p:spPr>
          <a:xfrm>
            <a:off x="1133650" y="3297500"/>
            <a:ext cx="5613600" cy="4632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Как применять навыки и расти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Google Shape;34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0" y="179850"/>
            <a:ext cx="8765899" cy="4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0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366658">
            <a:off x="144250" y="2203829"/>
            <a:ext cx="1210675" cy="2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0"/>
          <p:cNvSpPr txBox="1"/>
          <p:nvPr>
            <p:ph idx="4294967295" type="ctrTitle"/>
          </p:nvPr>
        </p:nvSpPr>
        <p:spPr>
          <a:xfrm>
            <a:off x="311700" y="317525"/>
            <a:ext cx="6117600" cy="1596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 ВСТРЕЧИ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СЛЕДУЮЩЕМ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УРОКЕ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2356603">
            <a:off x="4916981" y="1235237"/>
            <a:ext cx="6109494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РАДИ ЧЕГО 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СОЗДАЕТСЯ КОНТЕНТ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700" y="1970475"/>
            <a:ext cx="5573351" cy="20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6"/>
          <p:cNvSpPr txBox="1"/>
          <p:nvPr/>
        </p:nvSpPr>
        <p:spPr>
          <a:xfrm>
            <a:off x="996775" y="2217563"/>
            <a:ext cx="49092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Мы не создаем контент ради контента</a:t>
            </a:r>
            <a:endParaRPr sz="16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Задача текста – закрыть читателя на целевое действие: подписаться, перейти в cосцсети автора, записаться на мероприятие или купить продукт или услугу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6"/>
          <p:cNvPicPr preferRelativeResize="0"/>
          <p:nvPr/>
        </p:nvPicPr>
        <p:blipFill rotWithShape="1">
          <a:blip r:embed="rId5">
            <a:alphaModFix/>
          </a:blip>
          <a:srcRect b="0" l="9918" r="0" t="3605"/>
          <a:stretch/>
        </p:blipFill>
        <p:spPr>
          <a:xfrm>
            <a:off x="5313325" y="1159075"/>
            <a:ext cx="3752625" cy="412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2356603">
            <a:off x="4916981" y="1235237"/>
            <a:ext cx="6109494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7"/>
          <p:cNvPicPr preferRelativeResize="0"/>
          <p:nvPr/>
        </p:nvPicPr>
        <p:blipFill rotWithShape="1">
          <a:blip r:embed="rId4">
            <a:alphaModFix amt="50000"/>
          </a:blip>
          <a:srcRect b="0" l="709" r="709" t="0"/>
          <a:stretch/>
        </p:blipFill>
        <p:spPr>
          <a:xfrm>
            <a:off x="3997537" y="3660849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7"/>
          <p:cNvPicPr preferRelativeResize="0"/>
          <p:nvPr/>
        </p:nvPicPr>
        <p:blipFill rotWithShape="1">
          <a:blip r:embed="rId5">
            <a:alphaModFix amt="51000"/>
          </a:blip>
          <a:srcRect b="0" l="475" r="475" t="0"/>
          <a:stretch/>
        </p:blipFill>
        <p:spPr>
          <a:xfrm>
            <a:off x="351429" y="366084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7"/>
          <p:cNvSpPr txBox="1"/>
          <p:nvPr/>
        </p:nvSpPr>
        <p:spPr>
          <a:xfrm>
            <a:off x="351425" y="3897400"/>
            <a:ext cx="3235500" cy="6465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Партнерские программы</a:t>
            </a:r>
            <a:endParaRPr sz="13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26" name="Google Shape;126;p27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51412" y="23599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7"/>
          <p:cNvSpPr txBox="1"/>
          <p:nvPr/>
        </p:nvSpPr>
        <p:spPr>
          <a:xfrm>
            <a:off x="351425" y="2619525"/>
            <a:ext cx="3235500" cy="932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Органический трафик из Дзена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др. площадок + Telegram-канал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7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3997521" y="23809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 txBox="1"/>
          <p:nvPr/>
        </p:nvSpPr>
        <p:spPr>
          <a:xfrm>
            <a:off x="3997498" y="2619525"/>
            <a:ext cx="3235500" cy="932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Органический трафик из Дзена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др. площадок + ссылка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продающее событие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7"/>
          <p:cNvSpPr txBox="1"/>
          <p:nvPr/>
        </p:nvSpPr>
        <p:spPr>
          <a:xfrm>
            <a:off x="3997524" y="3902238"/>
            <a:ext cx="3235500" cy="6465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СВЯЗКИ ДЛЯ ЗАПУСКА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ОРГАНИЧЕСКОГО ПРОДВИЖЕНИЯ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242225" y="1404000"/>
            <a:ext cx="7536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DE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 создании текста</a:t>
            </a: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учитываем не только подготовленное ТЗ, но и в какой воронке он находится, на что ведет читателя, чтобы </a:t>
            </a:r>
            <a:r>
              <a:rPr lang="ru">
                <a:solidFill>
                  <a:srgbClr val="CDE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маркетинговая цель</a:t>
            </a: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была </a:t>
            </a:r>
            <a:r>
              <a:rPr lang="ru">
                <a:solidFill>
                  <a:srgbClr val="CDE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нативна</a:t>
            </a: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, а сам </a:t>
            </a:r>
            <a:r>
              <a:rPr lang="ru">
                <a:solidFill>
                  <a:srgbClr val="CDEC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текст логичен и последователен</a:t>
            </a:r>
            <a:endParaRPr>
              <a:solidFill>
                <a:srgbClr val="CDEC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3" name="Google Shape;133;p27"/>
          <p:cNvPicPr preferRelativeResize="0"/>
          <p:nvPr/>
        </p:nvPicPr>
        <p:blipFill rotWithShape="1">
          <a:blip r:embed="rId8">
            <a:alphaModFix/>
          </a:blip>
          <a:srcRect b="20140" l="0" r="45054" t="0"/>
          <a:stretch/>
        </p:blipFill>
        <p:spPr>
          <a:xfrm rot="22">
            <a:off x="3997526" y="3902260"/>
            <a:ext cx="3235502" cy="64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/>
          <p:nvPr/>
        </p:nvSpPr>
        <p:spPr>
          <a:xfrm>
            <a:off x="3997525" y="3902250"/>
            <a:ext cx="3235500" cy="646500"/>
          </a:xfrm>
          <a:prstGeom prst="rect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ontserrat SemiBold"/>
                <a:ea typeface="Montserrat SemiBold"/>
                <a:cs typeface="Montserrat SemiBold"/>
                <a:sym typeface="Montserrat SemiBold"/>
              </a:rPr>
              <a:t>Сайт-блог</a:t>
            </a:r>
            <a:endParaRPr sz="1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35" name="Google Shape;135;p27"/>
          <p:cNvSpPr txBox="1"/>
          <p:nvPr/>
        </p:nvSpPr>
        <p:spPr>
          <a:xfrm>
            <a:off x="351424" y="3902238"/>
            <a:ext cx="3235500" cy="6465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6" name="Google Shape;136;p27"/>
          <p:cNvPicPr preferRelativeResize="0"/>
          <p:nvPr/>
        </p:nvPicPr>
        <p:blipFill rotWithShape="1">
          <a:blip r:embed="rId8">
            <a:alphaModFix/>
          </a:blip>
          <a:srcRect b="20140" l="0" r="45054" t="0"/>
          <a:stretch/>
        </p:blipFill>
        <p:spPr>
          <a:xfrm rot="22">
            <a:off x="351426" y="3902260"/>
            <a:ext cx="3235502" cy="646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7"/>
          <p:cNvSpPr/>
          <p:nvPr/>
        </p:nvSpPr>
        <p:spPr>
          <a:xfrm>
            <a:off x="351425" y="3902250"/>
            <a:ext cx="3235500" cy="646500"/>
          </a:xfrm>
          <a:prstGeom prst="rect">
            <a:avLst/>
          </a:prstGeom>
          <a:noFill/>
          <a:ln cap="flat" cmpd="sng" w="9525">
            <a:solidFill>
              <a:srgbClr val="E8E8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latin typeface="Montserrat SemiBold"/>
                <a:ea typeface="Montserrat SemiBold"/>
                <a:cs typeface="Montserrat SemiBold"/>
                <a:sym typeface="Montserrat SemiBold"/>
              </a:rPr>
              <a:t>Партнерские программы</a:t>
            </a:r>
            <a:endParaRPr sz="1200">
              <a:solidFill>
                <a:srgbClr val="0000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/>
        </p:nvSpPr>
        <p:spPr>
          <a:xfrm>
            <a:off x="1483500" y="1555800"/>
            <a:ext cx="61770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A I D A</a:t>
            </a:r>
            <a:endParaRPr sz="12000"/>
          </a:p>
        </p:txBody>
      </p:sp>
      <p:sp>
        <p:nvSpPr>
          <p:cNvPr id="143" name="Google Shape;143;p28"/>
          <p:cNvSpPr txBox="1"/>
          <p:nvPr>
            <p:ph idx="4294967295" type="subTitle"/>
          </p:nvPr>
        </p:nvSpPr>
        <p:spPr>
          <a:xfrm>
            <a:off x="1740150" y="3101900"/>
            <a:ext cx="1405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внимание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8"/>
          <p:cNvSpPr txBox="1"/>
          <p:nvPr>
            <p:ph idx="4294967295" type="subTitle"/>
          </p:nvPr>
        </p:nvSpPr>
        <p:spPr>
          <a:xfrm>
            <a:off x="3211250" y="3101900"/>
            <a:ext cx="1200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интерес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8"/>
          <p:cNvSpPr txBox="1"/>
          <p:nvPr>
            <p:ph idx="4294967295" type="subTitle"/>
          </p:nvPr>
        </p:nvSpPr>
        <p:spPr>
          <a:xfrm>
            <a:off x="4411850" y="3101900"/>
            <a:ext cx="11877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желание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8"/>
          <p:cNvSpPr txBox="1"/>
          <p:nvPr>
            <p:ph idx="4294967295" type="subTitle"/>
          </p:nvPr>
        </p:nvSpPr>
        <p:spPr>
          <a:xfrm>
            <a:off x="6029150" y="3101900"/>
            <a:ext cx="14052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действие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>
            <p:ph idx="4294967295" type="subTitle"/>
          </p:nvPr>
        </p:nvSpPr>
        <p:spPr>
          <a:xfrm>
            <a:off x="2274750" y="3926950"/>
            <a:ext cx="4594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маркетинговая структура продающей статьи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9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9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22700"/>
            <a:ext cx="3711676" cy="353085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157" name="Google Shape;157;p29"/>
          <p:cNvPicPr preferRelativeResize="0"/>
          <p:nvPr/>
        </p:nvPicPr>
        <p:blipFill rotWithShape="1">
          <a:blip r:embed="rId5">
            <a:alphaModFix/>
          </a:blip>
          <a:srcRect b="20140" l="0" r="45054" t="0"/>
          <a:stretch/>
        </p:blipFill>
        <p:spPr>
          <a:xfrm rot="16">
            <a:off x="604275" y="3059158"/>
            <a:ext cx="3267302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>
            <p:ph idx="4294967295" type="subTitle"/>
          </p:nvPr>
        </p:nvSpPr>
        <p:spPr>
          <a:xfrm>
            <a:off x="410075" y="2047100"/>
            <a:ext cx="3711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Статья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«Как создать уникальное торговое предложение?»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9"/>
          <p:cNvSpPr txBox="1"/>
          <p:nvPr/>
        </p:nvSpPr>
        <p:spPr>
          <a:xfrm>
            <a:off x="541575" y="1402925"/>
            <a:ext cx="333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КЕЙС КЛИЕНТА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0" name="Google Shape;160;p29">
            <a:hlinkClick r:id="rId6"/>
          </p:cNvPr>
          <p:cNvSpPr/>
          <p:nvPr/>
        </p:nvSpPr>
        <p:spPr>
          <a:xfrm>
            <a:off x="604275" y="3059150"/>
            <a:ext cx="3267300" cy="36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пример статьи по формуле AIDA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61" name="Google Shape;161;p29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4025" y="3371875"/>
            <a:ext cx="368700" cy="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9"/>
          <p:cNvPicPr preferRelativeResize="0"/>
          <p:nvPr/>
        </p:nvPicPr>
        <p:blipFill rotWithShape="1">
          <a:blip r:embed="rId4">
            <a:alphaModFix/>
          </a:blip>
          <a:srcRect b="0" l="0" r="44515" t="0"/>
          <a:stretch/>
        </p:blipFill>
        <p:spPr>
          <a:xfrm>
            <a:off x="4572000" y="579063"/>
            <a:ext cx="3162950" cy="3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9"/>
          <p:cNvPicPr preferRelativeResize="0"/>
          <p:nvPr/>
        </p:nvPicPr>
        <p:blipFill rotWithShape="1">
          <a:blip r:embed="rId4">
            <a:alphaModFix/>
          </a:blip>
          <a:srcRect b="0" l="64873" r="783" t="0"/>
          <a:stretch/>
        </p:blipFill>
        <p:spPr>
          <a:xfrm>
            <a:off x="6325925" y="579063"/>
            <a:ext cx="1957748" cy="3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 rotWithShape="1">
          <a:blip r:embed="rId9">
            <a:alphaModFix/>
          </a:blip>
          <a:srcRect b="9736" l="26293" r="26636" t="20318"/>
          <a:stretch/>
        </p:blipFill>
        <p:spPr>
          <a:xfrm>
            <a:off x="4572000" y="1117313"/>
            <a:ext cx="3711601" cy="344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 rotWithShape="1">
          <a:blip r:embed="rId3">
            <a:alphaModFix amt="50000"/>
          </a:blip>
          <a:srcRect b="0" l="709" r="709" t="0"/>
          <a:stretch/>
        </p:blipFill>
        <p:spPr>
          <a:xfrm>
            <a:off x="3727500" y="324767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 amt="51000"/>
          </a:blip>
          <a:srcRect b="0" l="475" r="475" t="0"/>
          <a:stretch/>
        </p:blipFill>
        <p:spPr>
          <a:xfrm>
            <a:off x="311729" y="324892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0"/>
          <p:cNvSpPr txBox="1"/>
          <p:nvPr/>
        </p:nvSpPr>
        <p:spPr>
          <a:xfrm>
            <a:off x="311725" y="3485475"/>
            <a:ext cx="29706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Подготовить и передать ТЗ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311712" y="18341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/>
        </p:nvSpPr>
        <p:spPr>
          <a:xfrm>
            <a:off x="311725" y="2093725"/>
            <a:ext cx="29706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Составить портрет копирайтера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6">
            <a:alphaModFix amt="51000"/>
          </a:blip>
          <a:stretch>
            <a:fillRect/>
          </a:stretch>
        </p:blipFill>
        <p:spPr>
          <a:xfrm>
            <a:off x="3727496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0"/>
          <p:cNvSpPr txBox="1"/>
          <p:nvPr/>
        </p:nvSpPr>
        <p:spPr>
          <a:xfrm>
            <a:off x="3727499" y="2093725"/>
            <a:ext cx="37566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Определить бюджет статьи исходя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из тематики и жанра текста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3727400" y="3491675"/>
            <a:ext cx="37566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ыбрать подходящего копирайтера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7" name="Google Shape;177;p30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НАЙТИ КОПИРАЙТЕРА 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0601">
            <a:off x="-101726" y="724861"/>
            <a:ext cx="9470001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0"/>
          <p:cNvSpPr txBox="1"/>
          <p:nvPr/>
        </p:nvSpPr>
        <p:spPr>
          <a:xfrm rot="-130431">
            <a:off x="-430935" y="678286"/>
            <a:ext cx="8478402" cy="5238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ЕСЛИ НЕ ХОЧЕТСЯ ПИСАТЬ ТЕКСТ САМОМУ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800" y="-142525"/>
            <a:ext cx="9610777" cy="37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1"/>
          <p:cNvSpPr txBox="1"/>
          <p:nvPr>
            <p:ph idx="4294967295" type="ctrTitle"/>
          </p:nvPr>
        </p:nvSpPr>
        <p:spPr>
          <a:xfrm rot="-274">
            <a:off x="311701" y="710084"/>
            <a:ext cx="3760200" cy="1044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СОСТАВИТЬ ПОРТРЕТ</a:t>
            </a: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КОПИРАЙТЕРА</a:t>
            </a:r>
            <a:endParaRPr sz="24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86" name="Google Shape;186;p31"/>
          <p:cNvSpPr txBox="1"/>
          <p:nvPr>
            <p:ph idx="4294967295" type="ctrTitle"/>
          </p:nvPr>
        </p:nvSpPr>
        <p:spPr>
          <a:xfrm>
            <a:off x="311700" y="0"/>
            <a:ext cx="5244300" cy="1044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</a:t>
            </a: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1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187" name="Google Shape;187;p31"/>
          <p:cNvGrpSpPr/>
          <p:nvPr/>
        </p:nvGrpSpPr>
        <p:grpSpPr>
          <a:xfrm rot="-199220">
            <a:off x="392070" y="2524763"/>
            <a:ext cx="3418668" cy="2098874"/>
            <a:chOff x="2549875" y="1563850"/>
            <a:chExt cx="3905401" cy="2397701"/>
          </a:xfrm>
        </p:grpSpPr>
        <p:pic>
          <p:nvPicPr>
            <p:cNvPr id="188" name="Google Shape;188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49876" y="1563850"/>
              <a:ext cx="3905394" cy="2397699"/>
            </a:xfrm>
            <a:prstGeom prst="rect">
              <a:avLst/>
            </a:prstGeom>
            <a:noFill/>
            <a:ln>
              <a:noFill/>
            </a:ln>
            <a:effectLst>
              <a:outerShdw blurRad="371475" rotWithShape="0" algn="bl" dir="13140000" dist="95250">
                <a:srgbClr val="FECCCC">
                  <a:alpha val="41000"/>
                </a:srgbClr>
              </a:outerShdw>
            </a:effectLst>
          </p:spPr>
        </p:pic>
        <p:pic>
          <p:nvPicPr>
            <p:cNvPr id="189" name="Google Shape;189;p31"/>
            <p:cNvPicPr preferRelativeResize="0"/>
            <p:nvPr/>
          </p:nvPicPr>
          <p:blipFill rotWithShape="1">
            <a:blip r:embed="rId5">
              <a:alphaModFix/>
            </a:blip>
            <a:srcRect b="7235" l="0" r="0" t="0"/>
            <a:stretch/>
          </p:blipFill>
          <p:spPr>
            <a:xfrm>
              <a:off x="2549875" y="1926100"/>
              <a:ext cx="3905401" cy="203545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31"/>
          <p:cNvGrpSpPr/>
          <p:nvPr/>
        </p:nvGrpSpPr>
        <p:grpSpPr>
          <a:xfrm rot="156809">
            <a:off x="1255373" y="1976343"/>
            <a:ext cx="1692068" cy="818394"/>
            <a:chOff x="938700" y="1986444"/>
            <a:chExt cx="1692000" cy="818361"/>
          </a:xfrm>
        </p:grpSpPr>
        <p:sp>
          <p:nvSpPr>
            <p:cNvPr id="191" name="Google Shape;191;p31"/>
            <p:cNvSpPr txBox="1"/>
            <p:nvPr/>
          </p:nvSpPr>
          <p:spPr>
            <a:xfrm rot="-236093">
              <a:off x="951887" y="2308232"/>
              <a:ext cx="1665626" cy="439945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99999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 sz="1200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Универсал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92" name="Google Shape;192;p31"/>
            <p:cNvSpPr/>
            <p:nvPr/>
          </p:nvSpPr>
          <p:spPr>
            <a:xfrm rot="-234825">
              <a:off x="1508955" y="2001773"/>
              <a:ext cx="470297" cy="612841"/>
            </a:xfrm>
            <a:prstGeom prst="mathMinus">
              <a:avLst>
                <a:gd fmla="val 23520" name="adj1"/>
              </a:avLst>
            </a:prstGeom>
            <a:solidFill>
              <a:srgbClr val="FE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grpSp>
        <p:nvGrpSpPr>
          <p:cNvPr id="193" name="Google Shape;193;p31"/>
          <p:cNvGrpSpPr/>
          <p:nvPr/>
        </p:nvGrpSpPr>
        <p:grpSpPr>
          <a:xfrm>
            <a:off x="4572000" y="1757975"/>
            <a:ext cx="3905400" cy="2397700"/>
            <a:chOff x="4572000" y="2274300"/>
            <a:chExt cx="3905400" cy="2397700"/>
          </a:xfrm>
        </p:grpSpPr>
        <p:pic>
          <p:nvPicPr>
            <p:cNvPr id="194" name="Google Shape;194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72001" y="2274300"/>
              <a:ext cx="3905394" cy="2397699"/>
            </a:xfrm>
            <a:prstGeom prst="rect">
              <a:avLst/>
            </a:prstGeom>
            <a:noFill/>
            <a:ln>
              <a:noFill/>
            </a:ln>
            <a:effectLst>
              <a:outerShdw blurRad="371475" rotWithShape="0" algn="bl" dir="13140000" dist="95250">
                <a:srgbClr val="FECCCC">
                  <a:alpha val="41000"/>
                </a:srgbClr>
              </a:outerShdw>
            </a:effectLst>
          </p:spPr>
        </p:pic>
        <p:pic>
          <p:nvPicPr>
            <p:cNvPr id="195" name="Google Shape;195;p31"/>
            <p:cNvPicPr preferRelativeResize="0"/>
            <p:nvPr/>
          </p:nvPicPr>
          <p:blipFill rotWithShape="1">
            <a:blip r:embed="rId6">
              <a:alphaModFix/>
            </a:blip>
            <a:srcRect b="21574" l="0" r="0" t="0"/>
            <a:stretch/>
          </p:blipFill>
          <p:spPr>
            <a:xfrm>
              <a:off x="4572000" y="2631300"/>
              <a:ext cx="3905400" cy="20407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31"/>
          <p:cNvSpPr txBox="1"/>
          <p:nvPr/>
        </p:nvSpPr>
        <p:spPr>
          <a:xfrm rot="292">
            <a:off x="4757400" y="1569750"/>
            <a:ext cx="3534600" cy="6546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Специалист для экспертного блога 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 навыком написания продающих текстов</a:t>
            </a:r>
            <a:endParaRPr sz="1200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7" name="Google Shape;197;p31"/>
          <p:cNvSpPr/>
          <p:nvPr/>
        </p:nvSpPr>
        <p:spPr>
          <a:xfrm rot="5400000">
            <a:off x="6241116" y="1287585"/>
            <a:ext cx="470400" cy="470400"/>
          </a:xfrm>
          <a:prstGeom prst="mathPlus">
            <a:avLst>
              <a:gd fmla="val 23520" name="adj1"/>
            </a:avLst>
          </a:prstGeom>
          <a:solidFill>
            <a:srgbClr val="D9EAD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idx="4294967295" type="ctrTitle"/>
          </p:nvPr>
        </p:nvSpPr>
        <p:spPr>
          <a:xfrm rot="-274">
            <a:off x="311701" y="710084"/>
            <a:ext cx="3760200" cy="1044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ОПРЕДЕЛИТЬ</a:t>
            </a:r>
            <a:endParaRPr sz="24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БЮДЖЕТ СТАТЬИ</a:t>
            </a:r>
            <a:endParaRPr sz="24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03" name="Google Shape;203;p32"/>
          <p:cNvSpPr txBox="1"/>
          <p:nvPr>
            <p:ph idx="4294967295" type="ctrTitle"/>
          </p:nvPr>
        </p:nvSpPr>
        <p:spPr>
          <a:xfrm>
            <a:off x="311700" y="0"/>
            <a:ext cx="5244300" cy="1044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02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04" name="Google Shape;204;p32"/>
          <p:cNvSpPr txBox="1"/>
          <p:nvPr/>
        </p:nvSpPr>
        <p:spPr>
          <a:xfrm>
            <a:off x="262425" y="1787325"/>
            <a:ext cx="77469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Цена на биржах копирайтинга указывается за 1000 символов без пробелов.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среднем опытные авторы берут от 200₽ до 900</a:t>
            </a: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₽ </a:t>
            </a: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за 1000 символов</a:t>
            </a:r>
            <a:endParaRPr sz="1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351150" y="2887425"/>
            <a:ext cx="25161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Тематика статьи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чем сложнее/специфичнее, 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тем дороже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6" name="Google Shape;206;p32"/>
          <p:cNvSpPr txBox="1"/>
          <p:nvPr/>
        </p:nvSpPr>
        <p:spPr>
          <a:xfrm>
            <a:off x="3508800" y="2887425"/>
            <a:ext cx="24426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Жанр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статьи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короткие новости, анонс или же продающий текст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32"/>
          <p:cNvSpPr/>
          <p:nvPr/>
        </p:nvSpPr>
        <p:spPr>
          <a:xfrm rot="5400000">
            <a:off x="2952828" y="3034135"/>
            <a:ext cx="470400" cy="470400"/>
          </a:xfrm>
          <a:prstGeom prst="mathPlus">
            <a:avLst>
              <a:gd fmla="val 23520" name="adj1"/>
            </a:avLst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2"/>
          <p:cNvPicPr preferRelativeResize="0"/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8155050" y="1754525"/>
            <a:ext cx="565775" cy="29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2"/>
          <p:cNvSpPr/>
          <p:nvPr/>
        </p:nvSpPr>
        <p:spPr>
          <a:xfrm>
            <a:off x="6036975" y="3034125"/>
            <a:ext cx="565800" cy="4704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2"/>
          <p:cNvSpPr txBox="1"/>
          <p:nvPr/>
        </p:nvSpPr>
        <p:spPr>
          <a:xfrm>
            <a:off x="6688350" y="2842750"/>
            <a:ext cx="1647600" cy="763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статьи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4775" y="596875"/>
            <a:ext cx="4188824" cy="394974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54525"/>
            <a:ext cx="3569549" cy="104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3">
            <a:alphaModFix/>
          </a:blip>
          <a:srcRect b="0" l="0" r="44515" t="0"/>
          <a:stretch/>
        </p:blipFill>
        <p:spPr>
          <a:xfrm>
            <a:off x="4204775" y="596863"/>
            <a:ext cx="3569561" cy="3949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3"/>
          <p:cNvPicPr preferRelativeResize="0"/>
          <p:nvPr/>
        </p:nvPicPr>
        <p:blipFill rotWithShape="1">
          <a:blip r:embed="rId3">
            <a:alphaModFix/>
          </a:blip>
          <a:srcRect b="0" l="64873" r="783" t="0"/>
          <a:stretch/>
        </p:blipFill>
        <p:spPr>
          <a:xfrm>
            <a:off x="6184175" y="596863"/>
            <a:ext cx="2209424" cy="394976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idx="4294967295" type="ctrTitle"/>
          </p:nvPr>
        </p:nvSpPr>
        <p:spPr>
          <a:xfrm rot="-274">
            <a:off x="311701" y="710084"/>
            <a:ext cx="3760200" cy="10443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ПОДГОТОВИТЬ </a:t>
            </a:r>
            <a:endParaRPr sz="24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ПЕРЕДАТЬ ТЗ</a:t>
            </a:r>
            <a:endParaRPr sz="24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20" name="Google Shape;220;p33"/>
          <p:cNvSpPr txBox="1"/>
          <p:nvPr>
            <p:ph idx="4294967295" type="ctrTitle"/>
          </p:nvPr>
        </p:nvSpPr>
        <p:spPr>
          <a:xfrm>
            <a:off x="311700" y="0"/>
            <a:ext cx="5244300" cy="1044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03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155050" y="1754525"/>
            <a:ext cx="565775" cy="2984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/>
        </p:nvSpPr>
        <p:spPr>
          <a:xfrm>
            <a:off x="419425" y="1828925"/>
            <a:ext cx="4309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 подготовленному ТЗ из 3 урока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добавить портрет кандидата, 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сроки написания статьи</a:t>
            </a:r>
            <a:endParaRPr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6">
            <a:alphaModFix/>
          </a:blip>
          <a:srcRect b="7210" l="25698" r="28767" t="34453"/>
          <a:stretch/>
        </p:blipFill>
        <p:spPr>
          <a:xfrm>
            <a:off x="4204775" y="1192188"/>
            <a:ext cx="4188826" cy="335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 rot="8838411">
            <a:off x="1940892" y="1613884"/>
            <a:ext cx="2209428" cy="2209428"/>
          </a:xfrm>
          <a:prstGeom prst="arc">
            <a:avLst>
              <a:gd fmla="val 16200000" name="adj1"/>
              <a:gd fmla="val 1283545" name="adj2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triangl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